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69" r:id="rId5"/>
    <p:sldId id="270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627" r:id="rId15"/>
    <p:sldId id="628" r:id="rId16"/>
    <p:sldId id="265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23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1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4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5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6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4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illumination/14-creative-ways-to-use-chatgpt-you-probably-didnt-know-about-f0f5d2608c6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Diesol/status/1767258303753818427?s=20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x.com/Mr_AllenT/status/1758478643255242755?s=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x.com/slow_developer/status/1767885787570332127?s=20" TargetMode="External"/><Relationship Id="rId5" Type="http://schemas.openxmlformats.org/officeDocument/2006/relationships/hyperlink" Target="https://x.com/LittleTinRobot/status/1767876168945152421?s=20" TargetMode="External"/><Relationship Id="rId4" Type="http://schemas.openxmlformats.org/officeDocument/2006/relationships/hyperlink" Target="https://x.com/Kyrannio/status/1766279366332531182?s=20" TargetMode="External"/><Relationship Id="rId9" Type="http://schemas.openxmlformats.org/officeDocument/2006/relationships/hyperlink" Target="https://x.com/runwayml/status/1768261326751572114?s=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929" y="1179314"/>
            <a:ext cx="775887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Education: For School Districts, Teachers, and Students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551929" y="4471451"/>
            <a:ext cx="775887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i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Unlocking the Potential of ChatGPT in Learning Environments</a:t>
            </a:r>
            <a:endParaRPr lang="en-US" sz="1600" i="1" dirty="0"/>
          </a:p>
        </p:txBody>
      </p:sp>
      <p:sp>
        <p:nvSpPr>
          <p:cNvPr id="8" name="Text 4"/>
          <p:cNvSpPr/>
          <p:nvPr/>
        </p:nvSpPr>
        <p:spPr>
          <a:xfrm>
            <a:off x="833199" y="605599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51929" y="6364857"/>
            <a:ext cx="8040139" cy="1754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M. Abdullah </a:t>
            </a:r>
            <a:r>
              <a:rPr lang="en-US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Canbaz</a:t>
            </a:r>
            <a:r>
              <a:rPr lang="en-US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Ph.D.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Department of Information Sciences and Technology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College of Emergency Preparedness, Homeland Security, and Cybersecurity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University at Albany, SUNY</a:t>
            </a:r>
            <a:endParaRPr lang="en-US" dirty="0"/>
          </a:p>
        </p:txBody>
      </p:sp>
      <p:pic>
        <p:nvPicPr>
          <p:cNvPr id="14" name="Picture 13" descr="A logo of a university of art&#10;&#10;Description automatically generated">
            <a:extLst>
              <a:ext uri="{FF2B5EF4-FFF2-40B4-BE49-F238E27FC236}">
                <a16:creationId xmlns:a16="http://schemas.microsoft.com/office/drawing/2014/main" id="{35E023CC-6CD6-AB21-76F2-7D191D5C2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5" y="169816"/>
            <a:ext cx="2072757" cy="7135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445" y="2462570"/>
            <a:ext cx="58767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Students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511445" y="3490198"/>
            <a:ext cx="77993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ChatGPT offers personalized learning, meeting individual learning styles and needs.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11445" y="4450913"/>
            <a:ext cx="77993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acts as a homework helper, supporting students with assignments and projects.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11445" y="5411628"/>
            <a:ext cx="8291592" cy="12355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 Prompt: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"Explain Newton's Third Law of Motion in simple terms."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115" y="1780341"/>
            <a:ext cx="92573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for Assessment and Evaluation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35075" y="3455430"/>
            <a:ext cx="13275393" cy="2191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Objective Grading:</a:t>
            </a: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AI provides an unbiased assessment of </a:t>
            </a:r>
          </a:p>
          <a:p>
            <a:pPr algn="l">
              <a:buSzPct val="100000"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 work.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735075" y="5609694"/>
            <a:ext cx="13275393" cy="2191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6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Feedback Mechanism:</a:t>
            </a: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Constructive feedback for continuous </a:t>
            </a:r>
          </a:p>
          <a:p>
            <a:pPr algn="l">
              <a:buSzPct val="100000"/>
            </a:pPr>
            <a:r>
              <a:rPr lang="en-US" sz="3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learning improvement.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1053941"/>
            <a:ext cx="74055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for Equity in Classrooms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92655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287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Removing Bias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10921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integration ensures equal treatment for all students, fostering a fair and inclusive environment.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192655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6289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6109335"/>
            <a:ext cx="511063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can be used to provide personalized support for students with special needs and language barriers, promoting inclusivity.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39039"/>
            <a:ext cx="7328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 Opportunities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44158"/>
            <a:ext cx="9306401" cy="1505783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62990" y="30964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[and Certificate] Programs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576876"/>
            <a:ext cx="88468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can offer introductory courses on AI, prompt engineering, and assessment and evaluation techniques.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33199" y="6319257"/>
            <a:ext cx="9306401" cy="1295401"/>
          </a:xfrm>
          <a:prstGeom prst="roundRect">
            <a:avLst>
              <a:gd name="adj" fmla="val 498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62990" y="6549047"/>
            <a:ext cx="36290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Faculty/PhD Student Involvement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62990" y="7029465"/>
            <a:ext cx="884682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 academic experts to develop custom AI solutions for educational settings.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4613383"/>
            <a:ext cx="9306401" cy="1505782"/>
          </a:xfrm>
          <a:prstGeom prst="roundRect">
            <a:avLst>
              <a:gd name="adj" fmla="val 7719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62990" y="4843173"/>
            <a:ext cx="33249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EagleGPT Development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323590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specifically tailored AI model for BCSC is possible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Depending on funding, hardware, and expertise.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9A67F98-AFB9-A8B5-B61E-DCBF69270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00" y="753351"/>
            <a:ext cx="6900824" cy="69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88CA8-996A-6C08-1B85-27AAF876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77" y="281859"/>
            <a:ext cx="7499863" cy="7684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304048-D1B1-0FF2-45FC-DF06C8AD7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208" y="-38746"/>
            <a:ext cx="8031294" cy="8230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D4B51-35F6-7675-80E7-2544DB1EFAC4}"/>
              </a:ext>
            </a:extLst>
          </p:cNvPr>
          <p:cNvSpPr txBox="1"/>
          <p:nvPr/>
        </p:nvSpPr>
        <p:spPr>
          <a:xfrm>
            <a:off x="992277" y="6650113"/>
            <a:ext cx="10398427" cy="10895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160" dirty="0">
                <a:hlinkClick r:id="rId8"/>
              </a:rPr>
              <a:t>More is here: https://medium.com/illumination/14-creative-ways-to-use-chatgpt-you-probably-didnt-know-about-f0f5d2608c6d</a:t>
            </a:r>
            <a:endParaRPr lang="en-US" sz="2160" dirty="0"/>
          </a:p>
          <a:p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10535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5CE35-EE8E-799C-5970-15EB41C876D6}"/>
              </a:ext>
            </a:extLst>
          </p:cNvPr>
          <p:cNvSpPr txBox="1"/>
          <p:nvPr/>
        </p:nvSpPr>
        <p:spPr>
          <a:xfrm>
            <a:off x="737974" y="2752263"/>
            <a:ext cx="1235214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4"/>
              </a:rPr>
              <a:t>https://x.com/Kyrannio/status/1766279366332531182?s=20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5"/>
              </a:rPr>
              <a:t>https://x.com/LittleTinRobot/status/1767876168945152421?s=20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6"/>
              </a:rPr>
              <a:t>https://x.com/slow_developer/status/1767885787570332127?s=20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7"/>
              </a:rPr>
              <a:t>https://x.com/Mr_AllenT/status/1758478643255242755?s=20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8"/>
              </a:rPr>
              <a:t>https://x.com/Diesol/status/1767258303753818427?s=20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hlinkClick r:id="rId9"/>
              </a:rPr>
              <a:t>https://x.com/runwayml/status/1768261326751572114?s=20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37722CB-59B6-76DA-9F8A-0096584D89DD}"/>
              </a:ext>
            </a:extLst>
          </p:cNvPr>
          <p:cNvSpPr/>
          <p:nvPr/>
        </p:nvSpPr>
        <p:spPr>
          <a:xfrm>
            <a:off x="737974" y="937480"/>
            <a:ext cx="7328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State of the {Art}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90493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229326"/>
            <a:ext cx="8105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AI in Education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6804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continued integration of AI presents a transformative vision for educational outcomes, enhancing learning experiences and personalized growth.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Ethical considerations, privacy, and the necessity of human oversight are pivotal challenges and opportunities in AI education.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289471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inspiring call to action is essential for educators to embrace AI's potential for revolutionizing the future of education.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38876"/>
            <a:ext cx="85891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AI in Education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Education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724519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Personalizing learning experiences, enhancing engagement, and streamlining administrative tasks for a more efficient and inclusive educational environment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Benefits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Instant feedback, learning gap identification, engagement through interactive tools, streamlined teacher tasks, and enhanced administrative efficiency.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Education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Revolutionize traditional teaching and learning processes by supporting differentiated learning, Prepare teachers and students for a technology-integrated future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sp>
        <p:nvSpPr>
          <p:cNvPr id="7" name="Text 3"/>
          <p:cNvSpPr/>
          <p:nvPr/>
        </p:nvSpPr>
        <p:spPr>
          <a:xfrm>
            <a:off x="1208648" y="2802729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It’s all about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Probabilities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Likelihoods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Correlation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Weights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Thresholds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2BB785-0362-1D36-2352-7BA037E3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62" y="2188845"/>
            <a:ext cx="8950189" cy="55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5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C260C2-7E33-B6CE-8A59-89A05A86A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1867"/>
            <a:ext cx="12192000" cy="5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D3C99-5AB9-2D3B-BB3C-51CA24C8A48D}"/>
              </a:ext>
            </a:extLst>
          </p:cNvPr>
          <p:cNvSpPr txBox="1"/>
          <p:nvPr/>
        </p:nvSpPr>
        <p:spPr>
          <a:xfrm>
            <a:off x="1554562" y="6310919"/>
            <a:ext cx="29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GPT-3 : 3,125 Words</a:t>
            </a:r>
          </a:p>
          <a:p>
            <a:r>
              <a:rPr lang="en-US" b="1" dirty="0"/>
              <a:t>GPT-4 : 25,000 Words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B3538B-C632-A0D9-B8BC-EC05DB7BB768}"/>
              </a:ext>
            </a:extLst>
          </p:cNvPr>
          <p:cNvCxnSpPr/>
          <p:nvPr/>
        </p:nvCxnSpPr>
        <p:spPr>
          <a:xfrm flipH="1" flipV="1">
            <a:off x="2457450" y="5214888"/>
            <a:ext cx="552450" cy="104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5" name="Picture 2" descr="Alex on Twitter: &quot;If GTP-3 impressed you wait for GTP-4 → GPT-3 has 175  billion parameters → GPT-4 has 100 trillion parameters The best part is  that average developers, who are not">
            <a:extLst>
              <a:ext uri="{FF2B5EF4-FFF2-40B4-BE49-F238E27FC236}">
                <a16:creationId xmlns:a16="http://schemas.microsoft.com/office/drawing/2014/main" id="{DFF021EE-15CB-07E3-91AB-4B2FE2C75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9"/>
          <a:stretch/>
        </p:blipFill>
        <p:spPr bwMode="auto">
          <a:xfrm>
            <a:off x="2249807" y="2395247"/>
            <a:ext cx="10130786" cy="497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7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07231" y="747236"/>
            <a:ext cx="1308626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Large Language Model (LLM)s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707231" y="1441608"/>
            <a:ext cx="4298722" cy="3716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i="1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</a:t>
            </a:r>
            <a:r>
              <a:rPr lang="en-US" sz="2187" i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[ Tip of the Iceberg] </a:t>
            </a:r>
            <a:endParaRPr lang="en-US" sz="2187" i="1" dirty="0"/>
          </a:p>
        </p:txBody>
      </p:sp>
      <p:pic>
        <p:nvPicPr>
          <p:cNvPr id="5" name="Picture 2" descr="Training large language models on Amazon SageMaker: Best practices | AWS  Machine Learning Blog">
            <a:extLst>
              <a:ext uri="{FF2B5EF4-FFF2-40B4-BE49-F238E27FC236}">
                <a16:creationId xmlns:a16="http://schemas.microsoft.com/office/drawing/2014/main" id="{5F8B9458-0CF3-07C4-B62E-EF5E8E80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131" y="1974904"/>
            <a:ext cx="10272085" cy="572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2236" y="471507"/>
            <a:ext cx="72744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 in the Classroom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492236" y="12421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Its capabilities include facilitating discussions, answering questions, and generating educational content.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92237" y="2052618"/>
            <a:ext cx="8527778" cy="65024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Personalized Learning: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Can be tailored to educational content to meet individual student needs, preferences, and learning speeds, enhancing the personalization of learning experiences.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Homework and Assignment Assistance: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on-demand tutor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Language Learning: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offering practice in reading, writing, and conversational skills across multiple languages.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Feedback and Grading: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providing feedback on student assignments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Engagement: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students engaged in learning topics by answering questions, providing explanations, and encouraging exploration of subjects in depth.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Accessibility: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accessible form of learning for students with disabilities or those who need additional support, ensuring educational content is available to a broader audience.</a:t>
            </a:r>
          </a:p>
          <a:p>
            <a:pPr marL="342900" indent="-342900">
              <a:lnSpc>
                <a:spcPts val="2799"/>
              </a:lnSpc>
              <a:buFont typeface="+mj-lt"/>
              <a:buAutoNum type="arabicPeriod"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Curriculum Development: 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lesson plans, create educational content, and generate creative teaching materials tailored to their curriculum goals.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24044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School Districts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543181"/>
            <a:ext cx="10554414" cy="1850229"/>
          </a:xfrm>
          <a:prstGeom prst="roundRect">
            <a:avLst>
              <a:gd name="adj" fmla="val 438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045613" y="3550801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67783" y="3691652"/>
            <a:ext cx="100948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Centralized Resource Management: Using ChatGPT for efficient distribution and accessibility of educational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2045613" y="4543306"/>
            <a:ext cx="10539174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267783" y="4684157"/>
            <a:ext cx="100948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Professional Development: Training educators to integrate AI into their teaching methodologies.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12923" y="847963"/>
            <a:ext cx="68800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Teachers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712923" y="2075498"/>
            <a:ext cx="63312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Creative Lesson Planning: ChatGPT can assist in developing innovative and engaging curriculum plans. By leveraging AI, educators can access a multitude of creative ideas and approaches to curriculum development.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2923" y="4052411"/>
            <a:ext cx="633129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Classroom Interaction: Utilizing AI for student engagement, AI-assisted discussions, and personalized feedback can enhance the overall learning experience, fostering an interactive classroom environment.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2923" y="6029325"/>
            <a:ext cx="63312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 Prompt: “Generate a lesson plan on renewable energy sources for a 9th-grade science class.”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125504"/>
            <a:ext cx="5006221" cy="50062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838</Words>
  <Application>Microsoft Macintosh PowerPoint</Application>
  <PresentationFormat>Custom</PresentationFormat>
  <Paragraphs>96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Abdullah Canbaz</cp:lastModifiedBy>
  <cp:revision>8</cp:revision>
  <dcterms:created xsi:type="dcterms:W3CDTF">2024-03-17T20:53:50Z</dcterms:created>
  <dcterms:modified xsi:type="dcterms:W3CDTF">2024-03-18T03:01:48Z</dcterms:modified>
</cp:coreProperties>
</file>